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4" r:id="rId8"/>
    <p:sldId id="265" r:id="rId9"/>
    <p:sldId id="268" r:id="rId10"/>
    <p:sldId id="261" r:id="rId11"/>
    <p:sldId id="267" r:id="rId12"/>
    <p:sldId id="270" r:id="rId13"/>
    <p:sldId id="273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1" r:id="rId25"/>
    <p:sldId id="283" r:id="rId26"/>
    <p:sldId id="287" r:id="rId27"/>
    <p:sldId id="288" r:id="rId28"/>
    <p:sldId id="284" r:id="rId29"/>
    <p:sldId id="289" r:id="rId30"/>
    <p:sldId id="290" r:id="rId31"/>
    <p:sldId id="291" r:id="rId32"/>
    <p:sldId id="292" r:id="rId33"/>
    <p:sldId id="285" r:id="rId34"/>
    <p:sldId id="293" r:id="rId35"/>
    <p:sldId id="294" r:id="rId36"/>
    <p:sldId id="295" r:id="rId37"/>
    <p:sldId id="286" r:id="rId38"/>
    <p:sldId id="296" r:id="rId39"/>
    <p:sldId id="297" r:id="rId40"/>
    <p:sldId id="262" r:id="rId41"/>
    <p:sldId id="26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2028560" y="4443106"/>
            <a:ext cx="10163440" cy="2414895"/>
            <a:chOff x="2028560" y="4443106"/>
            <a:chExt cx="10163440" cy="2414895"/>
          </a:xfrm>
        </p:grpSpPr>
        <p:grpSp>
          <p:nvGrpSpPr>
            <p:cNvPr id="8" name="组合 7"/>
            <p:cNvGrpSpPr/>
            <p:nvPr/>
          </p:nvGrpSpPr>
          <p:grpSpPr>
            <a:xfrm>
              <a:off x="4956671" y="4443106"/>
              <a:ext cx="4884016" cy="2414895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22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492615" y="5410200"/>
              <a:ext cx="2928111" cy="1447800"/>
              <a:chOff x="4956670" y="4443106"/>
              <a:chExt cx="4884016" cy="2414894"/>
            </a:xfrm>
          </p:grpSpPr>
          <p:sp>
            <p:nvSpPr>
              <p:cNvPr id="19" name="等腰三角形 1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20" name="任意多边形 1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721715" y="5048250"/>
              <a:ext cx="3660139" cy="1809751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8" name="任意多边形 1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028560" y="6342962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6" name="任意多边形 2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1150357" y="6342962"/>
              <a:ext cx="1041643" cy="515039"/>
              <a:chOff x="4956670" y="4443106"/>
              <a:chExt cx="4884016" cy="2414894"/>
            </a:xfrm>
          </p:grpSpPr>
          <p:sp>
            <p:nvSpPr>
              <p:cNvPr id="13" name="等腰三角形 1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4" name="任意多边形 2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1566" y="1700984"/>
            <a:ext cx="8894914" cy="923330"/>
          </a:xfrm>
        </p:spPr>
        <p:txBody>
          <a:bodyPr anchor="b">
            <a:normAutofit/>
          </a:bodyPr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566" y="2687367"/>
            <a:ext cx="8894914" cy="48013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V 形 5"/>
          <p:cNvSpPr/>
          <p:nvPr/>
        </p:nvSpPr>
        <p:spPr>
          <a:xfrm>
            <a:off x="368604" y="534056"/>
            <a:ext cx="398804" cy="45687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425144"/>
            <a:ext cx="4304715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0" y="4097817"/>
            <a:ext cx="12193219" cy="2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8"/>
          <p:cNvSpPr/>
          <p:nvPr/>
        </p:nvSpPr>
        <p:spPr>
          <a:xfrm>
            <a:off x="4403189" y="2425144"/>
            <a:ext cx="407963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20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7251" y="2564904"/>
            <a:ext cx="6426549" cy="757130"/>
          </a:xfrm>
        </p:spPr>
        <p:txBody>
          <a:bodyPr wrap="square" anchor="b">
            <a:normAutofit/>
          </a:bodyPr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27251" y="3372357"/>
            <a:ext cx="6426549" cy="424732"/>
          </a:xfrm>
        </p:spPr>
        <p:txBody>
          <a:bodyPr wrap="square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V 形 9"/>
          <p:cNvSpPr/>
          <p:nvPr/>
        </p:nvSpPr>
        <p:spPr>
          <a:xfrm>
            <a:off x="263352" y="677986"/>
            <a:ext cx="502840" cy="57606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03237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2028560" y="4443106"/>
            <a:ext cx="10163440" cy="2414895"/>
            <a:chOff x="2028560" y="4443106"/>
            <a:chExt cx="10163440" cy="2414895"/>
          </a:xfrm>
        </p:grpSpPr>
        <p:grpSp>
          <p:nvGrpSpPr>
            <p:cNvPr id="7" name="组合 6"/>
            <p:cNvGrpSpPr/>
            <p:nvPr/>
          </p:nvGrpSpPr>
          <p:grpSpPr>
            <a:xfrm>
              <a:off x="4956671" y="4443106"/>
              <a:ext cx="4884016" cy="2414895"/>
              <a:chOff x="4956670" y="4443106"/>
              <a:chExt cx="4884016" cy="2414894"/>
            </a:xfrm>
          </p:grpSpPr>
          <p:sp>
            <p:nvSpPr>
              <p:cNvPr id="20" name="等腰三角形 19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21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5" y="5410200"/>
              <a:ext cx="2928111" cy="1447800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9" name="任意多边形 1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721715" y="5048250"/>
              <a:ext cx="3660139" cy="1809751"/>
              <a:chOff x="4956670" y="4443106"/>
              <a:chExt cx="4884016" cy="2414894"/>
            </a:xfrm>
          </p:grpSpPr>
          <p:sp>
            <p:nvSpPr>
              <p:cNvPr id="16" name="等腰三角形 1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7" name="任意多边形 1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028560" y="6342962"/>
              <a:ext cx="1041643" cy="515039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5" name="任意多边形 2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1150357" y="6342962"/>
              <a:ext cx="1041643" cy="515039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3" name="任意多边形 2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43472" y="1710778"/>
            <a:ext cx="8066112" cy="923330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  <p:sp>
        <p:nvSpPr>
          <p:cNvPr id="23" name="内容占位符 22"/>
          <p:cNvSpPr>
            <a:spLocks noGrp="1"/>
          </p:cNvSpPr>
          <p:nvPr>
            <p:ph sz="quarter" idx="13"/>
          </p:nvPr>
        </p:nvSpPr>
        <p:spPr>
          <a:xfrm>
            <a:off x="1343472" y="2716236"/>
            <a:ext cx="8066158" cy="535531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V 形 7"/>
          <p:cNvSpPr/>
          <p:nvPr/>
        </p:nvSpPr>
        <p:spPr>
          <a:xfrm>
            <a:off x="351477" y="548680"/>
            <a:ext cx="398804" cy="45687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76672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76872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16480" y="365125"/>
            <a:ext cx="93732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506272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V 形 7"/>
          <p:cNvSpPr/>
          <p:nvPr/>
        </p:nvSpPr>
        <p:spPr>
          <a:xfrm>
            <a:off x="263352" y="739874"/>
            <a:ext cx="502840" cy="57606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488CED8-A2E1-4FD5-B2F5-D691BB24C9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A5F2F5A-3577-40D0-9738-AC762F5E245E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image" Target="../media/image2.png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image" Target="../media/image2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2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等腰三角形 26"/>
          <p:cNvSpPr/>
          <p:nvPr>
            <p:custDataLst>
              <p:tags r:id="rId1"/>
            </p:custDataLst>
          </p:nvPr>
        </p:nvSpPr>
        <p:spPr>
          <a:xfrm rot="5400000">
            <a:off x="354599" y="4137720"/>
            <a:ext cx="708360" cy="802557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p>
            <a:pPr algn="ctr"/>
            <a:endParaRPr lang="zh-CN" altLang="en-US" sz="3200"/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mtClean="0"/>
              <a:t>第</a:t>
            </a:r>
            <a:r>
              <a:rPr lang="en-US" altLang="zh-CN" smtClean="0"/>
              <a:t>11</a:t>
            </a:r>
            <a:r>
              <a:rPr lang="zh-CN" altLang="en-US" smtClean="0"/>
              <a:t>组答辩</a:t>
            </a:r>
            <a:endParaRPr lang="zh-CN" altLang="en-US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 smtClean="0"/>
              <a:t>BLUE CONCISE GRADUATION REPLY TEMPLATE</a:t>
            </a:r>
            <a:endParaRPr lang="en-US" altLang="zh-CN" smtClean="0"/>
          </a:p>
        </p:txBody>
      </p:sp>
      <p:sp>
        <p:nvSpPr>
          <p:cNvPr id="6" name="文本框 5"/>
          <p:cNvSpPr txBox="1"/>
          <p:nvPr/>
        </p:nvSpPr>
        <p:spPr>
          <a:xfrm>
            <a:off x="5819775" y="4107815"/>
            <a:ext cx="572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卢其利，高健平，惠天宝，马永博，程嘉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348" y="-1"/>
            <a:ext cx="12198347" cy="6857819"/>
          </a:xfrm>
          <a:prstGeom prst="rect">
            <a:avLst/>
          </a:prstGeom>
        </p:spPr>
      </p:pic>
      <p:sp>
        <p:nvSpPr>
          <p:cNvPr id="7" name="Rectangle 7"/>
          <p:cNvSpPr/>
          <p:nvPr>
            <p:custDataLst>
              <p:tags r:id="rId3"/>
            </p:custDataLst>
          </p:nvPr>
        </p:nvSpPr>
        <p:spPr>
          <a:xfrm>
            <a:off x="0" y="3130379"/>
            <a:ext cx="12192000" cy="3727621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p>
            <a:pPr algn="ctr"/>
            <a:endParaRPr lang="en-US" sz="3200">
              <a:latin typeface="+mn-ea"/>
            </a:endParaRPr>
          </a:p>
        </p:txBody>
      </p:sp>
      <p:pic>
        <p:nvPicPr>
          <p:cNvPr id="9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33" y="3305917"/>
            <a:ext cx="758426" cy="952796"/>
          </a:xfrm>
          <a:prstGeom prst="rect">
            <a:avLst/>
          </a:prstGeom>
        </p:spPr>
      </p:pic>
      <p:cxnSp>
        <p:nvCxnSpPr>
          <p:cNvPr id="11" name="Straight Connector 12"/>
          <p:cNvCxnSpPr/>
          <p:nvPr>
            <p:custDataLst>
              <p:tags r:id="rId6"/>
            </p:custDataLst>
          </p:nvPr>
        </p:nvCxnSpPr>
        <p:spPr>
          <a:xfrm>
            <a:off x="3355710" y="4365104"/>
            <a:ext cx="8836292" cy="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3431704" y="3529604"/>
            <a:ext cx="7704856" cy="771623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rmAutofit fontScale="50000"/>
          </a:bodyPr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4400">
                <a:solidFill>
                  <a:schemeClr val="bg1"/>
                </a:solidFill>
                <a:latin typeface="+mj-lt"/>
                <a:cs typeface="Oswald Light"/>
              </a:defRPr>
            </a:lvl1pPr>
            <a:lvl2pPr marL="457200" indent="0" algn="ctr" defTabSz="457200">
              <a:spcBef>
                <a:spcPct val="20000"/>
              </a:spcBef>
              <a:buFont typeface="Arial" panose="020B0604020202020204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457200">
              <a:spcBef>
                <a:spcPct val="20000"/>
              </a:spcBef>
              <a:buFont typeface="Arial" panose="020B0604020202020204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>
                <a:ea typeface="+mj-ea"/>
                <a:cs typeface="+mj-cs"/>
                <a:sym typeface="+mn-ea"/>
              </a:rPr>
              <a:t>实现</a:t>
            </a:r>
            <a:br>
              <a:rPr lang="zh-CN" altLang="en-US">
                <a:ea typeface="+mj-ea"/>
                <a:cs typeface="+mj-cs"/>
              </a:rPr>
            </a:br>
            <a:endParaRPr lang="zh-CN" altLang="en-US"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3431704" y="4437112"/>
            <a:ext cx="7704856" cy="180019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defPPr>
              <a:defRPr lang="zh-CN"/>
            </a:defPPr>
            <a:lvl1pPr indent="0" defTabSz="457200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1800">
                <a:solidFill>
                  <a:schemeClr val="bg1"/>
                </a:solidFill>
                <a:cs typeface="Oswald Light"/>
              </a:defRPr>
            </a:lvl1pPr>
            <a:lvl2pPr marL="457200" indent="0" algn="ctr" defTabSz="457200">
              <a:spcBef>
                <a:spcPct val="20000"/>
              </a:spcBef>
              <a:buFont typeface="Arial" panose="020B0604020202020204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457200">
              <a:spcBef>
                <a:spcPct val="20000"/>
              </a:spcBef>
              <a:buFont typeface="Arial" panose="020B0604020202020204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网站结构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运行界面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核心代码</a:t>
            </a:r>
            <a:endParaRPr lang="zh-CN" altLang="en-US">
              <a:cs typeface="+mn-cs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网站的结构</a:t>
            </a:r>
            <a:endParaRPr lang="zh-CN" altLang="en-US"/>
          </a:p>
        </p:txBody>
      </p:sp>
      <p:pic>
        <p:nvPicPr>
          <p:cNvPr id="37" name="图片 37" descr="1$T`{S`L85}~4TD(@3X$WT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9655" y="1564005"/>
            <a:ext cx="6478270" cy="42284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详细结构图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3288347" y="3337560"/>
          <a:ext cx="561467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9138"/>
                <a:gridCol w="1881187"/>
                <a:gridCol w="1744663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838517" y="1330960"/>
            <a:ext cx="1981200" cy="5341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819717" y="1330960"/>
            <a:ext cx="2468880" cy="4747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5117147" y="1330960"/>
            <a:ext cx="1668780" cy="16764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Login</a:t>
            </a:r>
            <a:br>
              <a:rPr lang="zh-CN" altLang="en-US">
                <a:sym typeface="+mn-ea"/>
              </a:rPr>
            </a:br>
            <a:br>
              <a:rPr lang="zh-CN" altLang="en-US"/>
            </a:br>
            <a:endParaRPr lang="zh-CN" altLang="en-US"/>
          </a:p>
        </p:txBody>
      </p:sp>
      <p:pic>
        <p:nvPicPr>
          <p:cNvPr id="4" name="图片 1" descr="登录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7555" y="1470660"/>
            <a:ext cx="7706360" cy="36683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6135" y="5782310"/>
            <a:ext cx="741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这是登录的界面，输入用户名和密码，登录本网站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PersonalPage</a:t>
            </a:r>
            <a:endParaRPr lang="zh-CN" altLang="en-US"/>
          </a:p>
        </p:txBody>
      </p:sp>
      <p:pic>
        <p:nvPicPr>
          <p:cNvPr id="4" name="图片 2" descr="个人页面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32255"/>
            <a:ext cx="8165465" cy="3794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06195" y="5843270"/>
            <a:ext cx="817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这是登录之后的个人主页，可以发送动态，添加动态的图片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添加动态图片的界面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4405" y="1437640"/>
            <a:ext cx="8383905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8000" y="6068060"/>
            <a:ext cx="955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这是添加图片的界面，点击添加图片的按钮，选择心仪的图片，然后点击上传，就添加完成了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网站主页面</a:t>
            </a:r>
            <a:endParaRPr lang="zh-CN" altLang="en-US"/>
          </a:p>
        </p:txBody>
      </p:sp>
      <p:pic>
        <p:nvPicPr>
          <p:cNvPr id="10" name="图片 10" descr="主页动态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95145"/>
            <a:ext cx="741934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好友界面</a:t>
            </a:r>
            <a:endParaRPr lang="zh-CN" altLang="en-US"/>
          </a:p>
        </p:txBody>
      </p:sp>
      <p:pic>
        <p:nvPicPr>
          <p:cNvPr id="4" name="图片 3" descr="显示好友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9055" y="1809115"/>
            <a:ext cx="7400290" cy="3444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添加好友界面</a:t>
            </a:r>
            <a:endParaRPr lang="zh-CN" altLang="en-US"/>
          </a:p>
        </p:txBody>
      </p:sp>
      <p:pic>
        <p:nvPicPr>
          <p:cNvPr id="8" name="图片 8" descr="添加好友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0750" y="1757680"/>
            <a:ext cx="7808595" cy="34963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动态界面</a:t>
            </a:r>
            <a:endParaRPr lang="zh-CN" altLang="en-US"/>
          </a:p>
        </p:txBody>
      </p:sp>
      <p:pic>
        <p:nvPicPr>
          <p:cNvPr id="4" name="图片 4" descr="显示个人动态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6280" y="1690370"/>
            <a:ext cx="8012430" cy="3563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93394" y="1473200"/>
            <a:ext cx="11321415" cy="1703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93393" y="3426000"/>
            <a:ext cx="11321415" cy="1069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1.</a:t>
            </a:r>
            <a:r>
              <a:rPr lang="zh-CN" altLang="en-US" sz="2400">
                <a:latin typeface="+mn-lt"/>
                <a:ea typeface="+mn-ea"/>
              </a:rPr>
              <a:t>目标</a:t>
            </a:r>
            <a:endParaRPr lang="zh-CN" altLang="en-US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2.</a:t>
            </a:r>
            <a:r>
              <a:rPr lang="zh-CN" altLang="en-US" sz="2400">
                <a:latin typeface="+mn-lt"/>
                <a:ea typeface="+mn-ea"/>
              </a:rPr>
              <a:t>需求</a:t>
            </a:r>
            <a:endParaRPr lang="zh-CN" altLang="en-US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3.</a:t>
            </a:r>
            <a:r>
              <a:rPr lang="zh-CN" altLang="en-US" sz="2400">
                <a:latin typeface="+mn-lt"/>
                <a:ea typeface="+mn-ea"/>
              </a:rPr>
              <a:t>设计 </a:t>
            </a:r>
            <a:endParaRPr lang="zh-CN" altLang="en-US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4.</a:t>
            </a:r>
            <a:r>
              <a:rPr lang="zh-CN" altLang="en-US" sz="2400">
                <a:latin typeface="+mn-lt"/>
                <a:ea typeface="+mn-ea"/>
              </a:rPr>
              <a:t>实现</a:t>
            </a:r>
            <a:endParaRPr lang="zh-CN" altLang="en-US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5.</a:t>
            </a:r>
            <a:r>
              <a:rPr lang="zh-CN" altLang="en-US" sz="2400">
                <a:latin typeface="+mn-lt"/>
                <a:ea typeface="+mn-ea"/>
              </a:rPr>
              <a:t>总结与不足</a:t>
            </a:r>
            <a:endParaRPr lang="zh-CN" altLang="en-US" sz="240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Diary界面</a:t>
            </a:r>
            <a:endParaRPr lang="en-US" altLang="zh-CN"/>
          </a:p>
        </p:txBody>
      </p:sp>
      <p:pic>
        <p:nvPicPr>
          <p:cNvPr id="5" name="图片 5" descr="查看日记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140" y="1522095"/>
            <a:ext cx="7735570" cy="37318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查看日记界面</a:t>
            </a:r>
            <a:endParaRPr lang="zh-CN" altLang="en-US"/>
          </a:p>
        </p:txBody>
      </p:sp>
      <p:pic>
        <p:nvPicPr>
          <p:cNvPr id="6" name="图片 6" descr="显示日记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69490"/>
            <a:ext cx="10515600" cy="3462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写日记界面</a:t>
            </a:r>
            <a:endParaRPr lang="zh-CN" altLang="en-US"/>
          </a:p>
        </p:txBody>
      </p:sp>
      <p:pic>
        <p:nvPicPr>
          <p:cNvPr id="7" name="图片 7" descr="写日记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1230" y="1690370"/>
            <a:ext cx="7777480" cy="3563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93394" y="1473200"/>
            <a:ext cx="11321415" cy="1703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核心代码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93393" y="3426000"/>
            <a:ext cx="11321415" cy="1069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0000"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1.</a:t>
            </a:r>
            <a:r>
              <a:rPr lang="zh-CN" altLang="en-US" sz="2400">
                <a:latin typeface="+mn-lt"/>
                <a:ea typeface="+mn-ea"/>
              </a:rPr>
              <a:t>数据库操作</a:t>
            </a:r>
            <a:endParaRPr lang="zh-CN" altLang="en-US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2.</a:t>
            </a:r>
            <a:r>
              <a:rPr lang="zh-CN" altLang="en-US" sz="2400">
                <a:latin typeface="+mn-lt"/>
                <a:ea typeface="+mn-ea"/>
              </a:rPr>
              <a:t>上传文件核心代码</a:t>
            </a:r>
            <a:endParaRPr lang="zh-CN" altLang="en-US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3.servelet</a:t>
            </a:r>
            <a:r>
              <a:rPr lang="zh-CN" altLang="en-US" sz="2400">
                <a:latin typeface="+mn-lt"/>
                <a:ea typeface="+mn-ea"/>
              </a:rPr>
              <a:t>核心代码</a:t>
            </a:r>
            <a:endParaRPr lang="en-US" altLang="zh-CN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4.Diary </a:t>
            </a:r>
            <a:r>
              <a:rPr lang="zh-CN" altLang="en-US" sz="2400">
                <a:latin typeface="+mn-lt"/>
                <a:ea typeface="+mn-ea"/>
              </a:rPr>
              <a:t>功能核心</a:t>
            </a:r>
            <a:endParaRPr lang="zh-CN" altLang="en-US" sz="240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数据库操作</a:t>
            </a:r>
            <a:endParaRPr lang="zh-CN" altLang="en-US"/>
          </a:p>
        </p:txBody>
      </p:sp>
      <p:pic>
        <p:nvPicPr>
          <p:cNvPr id="15" name="图片 15" descr="HL]$M[DQ)O2}1ZKWM1VU_2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7585" y="1990725"/>
            <a:ext cx="7705725" cy="3152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22680" y="5629275"/>
            <a:ext cx="1766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主要方法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" name="图片 16" descr="QEZV)QZJU(N)[VW[E7L`_6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8719820" cy="37839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5970" y="5475605"/>
            <a:ext cx="9219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这个方法实现把数据库中的数据封装到一个ArrayList里面，方便前端调用数据库中的数据。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" name="图片 17" descr="XHKCQZG(S~57Q`F@HX@M{P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488440"/>
            <a:ext cx="8607425" cy="4351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0435" y="6109970"/>
            <a:ext cx="10812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前端通过 getList()方法获得数据库里的数据，呈现在网页上把数据嵌入网页中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上传文件核心代码</a:t>
            </a:r>
            <a:endParaRPr lang="zh-CN" altLang="en-US"/>
          </a:p>
        </p:txBody>
      </p:sp>
      <p:pic>
        <p:nvPicPr>
          <p:cNvPr id="21" name="图片 21" descr="E$WB1U@R{KRMIUCPRBV5F[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4191000" cy="3638550"/>
          </a:xfrm>
          <a:prstGeom prst="rect">
            <a:avLst/>
          </a:prstGeom>
        </p:spPr>
      </p:pic>
      <p:pic>
        <p:nvPicPr>
          <p:cNvPr id="26" name="图片 26" descr="2$~N4SJ)6]30HKXLJS[%Z$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5" y="1691005"/>
            <a:ext cx="5870575" cy="3802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" name="图片 22" descr="3%YU0@[2]4`K[F(DC{M2P_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7155180" cy="4035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200" y="6099175"/>
            <a:ext cx="5265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上传图片用到的实体Bean，主要是 get set 方法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" name="图片 23" descr="836UX36)3FDJBMYH)B[SAX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8061325" cy="4351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6835" y="6200775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数据库调用</a:t>
            </a:r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93394" y="1473200"/>
            <a:ext cx="11321415" cy="1703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目标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93393" y="3426000"/>
            <a:ext cx="11321415" cy="106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lt"/>
                <a:ea typeface="+mn-ea"/>
              </a:rPr>
              <a:t>社交类的一个网站，本网站为生活社区类网站，用户可以在网站中可以撰写日记，记录每天生活中的点点滴滴，也可以与好友互动，分享生活中的新鲜事。</a:t>
            </a:r>
            <a:endParaRPr lang="zh-CN" altLang="en-US" sz="240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" name="图片 24" descr="HP[C8]N`TS_5%O6UJLN{7]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6618605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3640" y="6119495"/>
            <a:ext cx="2042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数据库调用</a:t>
            </a:r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" name="图片 27" descr="[TLW0T_34HM11(}3MV`[JV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02155"/>
            <a:ext cx="10515600" cy="3671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5655" y="6160135"/>
            <a:ext cx="9331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前端：</a:t>
            </a:r>
            <a:r>
              <a:rPr lang="zh-CN" altLang="en-US"/>
              <a:t>提供了上传文件的按钮，点击上传按钮传到 UploadServlet.java完成业务逻辑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servelet</a:t>
            </a:r>
            <a:r>
              <a:rPr lang="zh-CN" altLang="en-US"/>
              <a:t>核心代码</a:t>
            </a:r>
            <a:endParaRPr lang="zh-CN" altLang="en-US"/>
          </a:p>
        </p:txBody>
      </p:sp>
      <p:pic>
        <p:nvPicPr>
          <p:cNvPr id="28" name="图片 28" descr="2W)HA5}TBEO1}]{7T5B$%L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7717155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" name="图片 29" descr="$AR8{IB@@8EQ{G`6ZE3TU5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7983855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" name="图片 30" descr="JKU50~G09`1)BT_17RGG)%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813054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" name="图片 31" descr="AX6MRP9IIQ8RH4{%K41R6XB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45640"/>
            <a:ext cx="7647940" cy="1885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69390" y="4710430"/>
            <a:ext cx="875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这个servlet实现了 把文件上传时候的相关信息写入 file表中，方便以后取图片的地址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Diary</a:t>
            </a:r>
            <a:r>
              <a:rPr lang="zh-CN" altLang="en-US"/>
              <a:t>核心</a:t>
            </a:r>
            <a:r>
              <a:rPr lang="zh-CN" altLang="en-US"/>
              <a:t>代码</a:t>
            </a:r>
            <a:endParaRPr lang="zh-CN" altLang="en-US"/>
          </a:p>
        </p:txBody>
      </p:sp>
      <p:pic>
        <p:nvPicPr>
          <p:cNvPr id="32" name="图片 32" descr="LRBY_3HFRA1(R7X%)$0F4M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1840" y="1691005"/>
            <a:ext cx="4581525" cy="3724275"/>
          </a:xfrm>
          <a:prstGeom prst="rect">
            <a:avLst/>
          </a:prstGeom>
        </p:spPr>
      </p:pic>
      <p:pic>
        <p:nvPicPr>
          <p:cNvPr id="33" name="图片 33" descr="DIK6YK]3E7VW[M~$1]POS]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20" y="2070735"/>
            <a:ext cx="5270500" cy="22059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4" name="图片 34" descr="`{ULBN%2EBLF}U6`WO}H{N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8094345" cy="3780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98270" y="6007100"/>
            <a:ext cx="3848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日记实体Bean，主要是 get set 方法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6" name="图片 36" descr="4A}$ZE8M~$~WMGPCWC_[3Y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70710"/>
            <a:ext cx="9715500" cy="3381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0125" y="5864225"/>
            <a:ext cx="6647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日记实体Bean，的增删改查方法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348" y="-1"/>
            <a:ext cx="12198347" cy="6857819"/>
          </a:xfrm>
          <a:prstGeom prst="rect">
            <a:avLst/>
          </a:prstGeom>
        </p:spPr>
      </p:pic>
      <p:sp>
        <p:nvSpPr>
          <p:cNvPr id="7" name="Rectangle 7"/>
          <p:cNvSpPr/>
          <p:nvPr>
            <p:custDataLst>
              <p:tags r:id="rId3"/>
            </p:custDataLst>
          </p:nvPr>
        </p:nvSpPr>
        <p:spPr>
          <a:xfrm>
            <a:off x="0" y="3130379"/>
            <a:ext cx="12192000" cy="3727621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p>
            <a:pPr algn="ctr"/>
            <a:endParaRPr lang="en-US" sz="3200">
              <a:latin typeface="+mn-ea"/>
            </a:endParaRPr>
          </a:p>
        </p:txBody>
      </p:sp>
      <p:pic>
        <p:nvPicPr>
          <p:cNvPr id="9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33" y="3305917"/>
            <a:ext cx="758426" cy="952796"/>
          </a:xfrm>
          <a:prstGeom prst="rect">
            <a:avLst/>
          </a:prstGeom>
        </p:spPr>
      </p:pic>
      <p:cxnSp>
        <p:nvCxnSpPr>
          <p:cNvPr id="11" name="Straight Connector 12"/>
          <p:cNvCxnSpPr/>
          <p:nvPr>
            <p:custDataLst>
              <p:tags r:id="rId6"/>
            </p:custDataLst>
          </p:nvPr>
        </p:nvCxnSpPr>
        <p:spPr>
          <a:xfrm>
            <a:off x="3355710" y="4365104"/>
            <a:ext cx="8836292" cy="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3431704" y="3529604"/>
            <a:ext cx="7704856" cy="771623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rmAutofit/>
          </a:bodyPr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4400">
                <a:solidFill>
                  <a:schemeClr val="bg1"/>
                </a:solidFill>
                <a:latin typeface="+mj-lt"/>
                <a:cs typeface="Oswald Light"/>
              </a:defRPr>
            </a:lvl1pPr>
            <a:lvl2pPr marL="457200" indent="0" algn="ctr" defTabSz="457200">
              <a:spcBef>
                <a:spcPct val="20000"/>
              </a:spcBef>
              <a:buFont typeface="Arial" panose="020B0604020202020204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457200">
              <a:spcBef>
                <a:spcPct val="20000"/>
              </a:spcBef>
              <a:buFont typeface="Arial" panose="020B0604020202020204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>
                <a:ea typeface="+mj-ea"/>
                <a:cs typeface="+mj-cs"/>
              </a:rPr>
              <a:t>不足</a:t>
            </a:r>
            <a:endParaRPr lang="zh-CN" altLang="en-US"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3431704" y="4437112"/>
            <a:ext cx="7704856" cy="180019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 fontScale="90000"/>
          </a:bodyPr>
          <a:lstStyle>
            <a:defPPr>
              <a:defRPr lang="zh-CN"/>
            </a:defPPr>
            <a:lvl1pPr indent="0" defTabSz="457200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1800">
                <a:solidFill>
                  <a:schemeClr val="bg1"/>
                </a:solidFill>
                <a:cs typeface="Oswald Light"/>
              </a:defRPr>
            </a:lvl1pPr>
            <a:lvl2pPr marL="457200" indent="0" algn="ctr" defTabSz="457200">
              <a:spcBef>
                <a:spcPct val="20000"/>
              </a:spcBef>
              <a:buFont typeface="Arial" panose="020B0604020202020204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457200">
              <a:spcBef>
                <a:spcPct val="20000"/>
              </a:spcBef>
              <a:buFont typeface="Arial" panose="020B0604020202020204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1.本网并未考虑到大量用户访问的情况，如果数据量增多，显示数据的页面没有添加翻页的功能。可能使用的用户体验会稍微有些影响。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2.本网站功能实现较为粗糙，许多功能实现浮于表面，并未达到使用的程度。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3.由于对JavaBean并未了解深刻，网站中基本未用到JavaBean来进行数据存储等</a:t>
            </a:r>
            <a:endParaRPr lang="zh-CN" altLang="en-US">
              <a:cs typeface="+mn-cs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93394" y="1473200"/>
            <a:ext cx="11321415" cy="1703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需求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93393" y="3426000"/>
            <a:ext cx="11321415" cy="1069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lt"/>
                <a:ea typeface="+mn-ea"/>
              </a:rPr>
              <a:t>1.发布动态的需求</a:t>
            </a:r>
            <a:endParaRPr lang="zh-CN" altLang="en-US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lt"/>
                <a:ea typeface="+mn-ea"/>
              </a:rPr>
              <a:t>2.撰写日记的需求</a:t>
            </a:r>
            <a:endParaRPr lang="zh-CN" altLang="en-US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lt"/>
                <a:ea typeface="+mn-ea"/>
              </a:rPr>
              <a:t>3.添加好友，设置标签的需求</a:t>
            </a:r>
            <a:endParaRPr lang="zh-CN" altLang="en-US" sz="240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348" y="-1"/>
            <a:ext cx="12198347" cy="6857819"/>
          </a:xfrm>
          <a:prstGeom prst="rect">
            <a:avLst/>
          </a:prstGeom>
        </p:spPr>
      </p:pic>
      <p:sp>
        <p:nvSpPr>
          <p:cNvPr id="7" name="Rectangle 7"/>
          <p:cNvSpPr/>
          <p:nvPr>
            <p:custDataLst>
              <p:tags r:id="rId3"/>
            </p:custDataLst>
          </p:nvPr>
        </p:nvSpPr>
        <p:spPr>
          <a:xfrm>
            <a:off x="0" y="3130379"/>
            <a:ext cx="12192000" cy="3727621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p>
            <a:pPr algn="ctr"/>
            <a:endParaRPr lang="en-US" sz="3200">
              <a:latin typeface="+mn-ea"/>
            </a:endParaRPr>
          </a:p>
        </p:txBody>
      </p:sp>
      <p:pic>
        <p:nvPicPr>
          <p:cNvPr id="9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33" y="3305917"/>
            <a:ext cx="758426" cy="952796"/>
          </a:xfrm>
          <a:prstGeom prst="rect">
            <a:avLst/>
          </a:prstGeom>
        </p:spPr>
      </p:pic>
      <p:cxnSp>
        <p:nvCxnSpPr>
          <p:cNvPr id="11" name="Straight Connector 12"/>
          <p:cNvCxnSpPr/>
          <p:nvPr>
            <p:custDataLst>
              <p:tags r:id="rId6"/>
            </p:custDataLst>
          </p:nvPr>
        </p:nvCxnSpPr>
        <p:spPr>
          <a:xfrm>
            <a:off x="3355710" y="4365104"/>
            <a:ext cx="8836292" cy="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3431704" y="3529604"/>
            <a:ext cx="7704856" cy="771623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rmAutofit/>
          </a:bodyPr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4400">
                <a:solidFill>
                  <a:schemeClr val="bg1"/>
                </a:solidFill>
                <a:latin typeface="+mj-lt"/>
                <a:cs typeface="Oswald Light"/>
              </a:defRPr>
            </a:lvl1pPr>
            <a:lvl2pPr marL="457200" indent="0" algn="ctr" defTabSz="457200">
              <a:spcBef>
                <a:spcPct val="20000"/>
              </a:spcBef>
              <a:buFont typeface="Arial" panose="020B0604020202020204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457200">
              <a:spcBef>
                <a:spcPct val="20000"/>
              </a:spcBef>
              <a:buFont typeface="Arial" panose="020B0604020202020204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>
                <a:ea typeface="+mj-ea"/>
                <a:cs typeface="+mj-cs"/>
              </a:rPr>
              <a:t>总结</a:t>
            </a:r>
            <a:endParaRPr lang="zh-CN" altLang="en-US"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3431704" y="4437112"/>
            <a:ext cx="7704856" cy="180019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 fontScale="90000"/>
          </a:bodyPr>
          <a:lstStyle>
            <a:defPPr>
              <a:defRPr lang="zh-CN"/>
            </a:defPPr>
            <a:lvl1pPr indent="0" defTabSz="457200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1800">
                <a:solidFill>
                  <a:schemeClr val="bg1"/>
                </a:solidFill>
                <a:cs typeface="Oswald Light"/>
              </a:defRPr>
            </a:lvl1pPr>
            <a:lvl2pPr marL="457200" indent="0" algn="ctr" defTabSz="457200">
              <a:spcBef>
                <a:spcPct val="20000"/>
              </a:spcBef>
              <a:buFont typeface="Arial" panose="020B0604020202020204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457200">
              <a:spcBef>
                <a:spcPct val="20000"/>
              </a:spcBef>
              <a:buFont typeface="Arial" panose="020B0604020202020204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通过这个大作业，我们初步认识了动态网页的基本思想和开发思路，进一步认识了JSP、Servlet、数据库三者配合的运行机制，提升了我们对Web开发的认识，可以算是入门级的教学，为我们今后的深入学习打下了坚实的基础。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本网站中的技术难点在于上传并更新动态消息，上传图片的文件存储、地址选择文件读写是其中的核心，这个功能的实现耗费了最长，印象也最为深刻。</a:t>
            </a:r>
            <a:endParaRPr lang="zh-CN" altLang="en-US">
              <a:cs typeface="+mn-cs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93394" y="1473200"/>
            <a:ext cx="11321415" cy="1703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93393" y="3426000"/>
            <a:ext cx="11321415" cy="1069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1.前端界面设计</a:t>
            </a:r>
            <a:endParaRPr lang="en-US" altLang="zh-CN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2.数据库设计</a:t>
            </a:r>
            <a:endParaRPr lang="en-US" altLang="zh-CN" sz="2400">
              <a:latin typeface="+mn-lt"/>
              <a:ea typeface="+mn-ea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lt"/>
                <a:ea typeface="+mn-ea"/>
              </a:rPr>
              <a:t>3.项目框架设计</a:t>
            </a:r>
            <a:endParaRPr lang="en-US" altLang="zh-CN" sz="240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348" y="-1"/>
            <a:ext cx="12198347" cy="6857819"/>
          </a:xfrm>
          <a:prstGeom prst="rect">
            <a:avLst/>
          </a:prstGeom>
        </p:spPr>
      </p:pic>
      <p:sp>
        <p:nvSpPr>
          <p:cNvPr id="7" name="Rectangle 7"/>
          <p:cNvSpPr/>
          <p:nvPr>
            <p:custDataLst>
              <p:tags r:id="rId3"/>
            </p:custDataLst>
          </p:nvPr>
        </p:nvSpPr>
        <p:spPr>
          <a:xfrm>
            <a:off x="0" y="3130379"/>
            <a:ext cx="12192000" cy="3727621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p>
            <a:pPr algn="ctr"/>
            <a:endParaRPr lang="en-US" sz="3200">
              <a:latin typeface="+mn-ea"/>
            </a:endParaRPr>
          </a:p>
        </p:txBody>
      </p:sp>
      <p:pic>
        <p:nvPicPr>
          <p:cNvPr id="9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33" y="3305917"/>
            <a:ext cx="758426" cy="952796"/>
          </a:xfrm>
          <a:prstGeom prst="rect">
            <a:avLst/>
          </a:prstGeom>
        </p:spPr>
      </p:pic>
      <p:cxnSp>
        <p:nvCxnSpPr>
          <p:cNvPr id="11" name="Straight Connector 12"/>
          <p:cNvCxnSpPr/>
          <p:nvPr>
            <p:custDataLst>
              <p:tags r:id="rId6"/>
            </p:custDataLst>
          </p:nvPr>
        </p:nvCxnSpPr>
        <p:spPr>
          <a:xfrm>
            <a:off x="3355710" y="4365104"/>
            <a:ext cx="8836292" cy="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3431704" y="3529604"/>
            <a:ext cx="7704856" cy="771623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rmAutofit fontScale="50000"/>
          </a:bodyPr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4400">
                <a:solidFill>
                  <a:schemeClr val="bg1"/>
                </a:solidFill>
                <a:latin typeface="+mj-lt"/>
                <a:cs typeface="Oswald Light"/>
              </a:defRPr>
            </a:lvl1pPr>
            <a:lvl2pPr marL="457200" indent="0" algn="ctr" defTabSz="457200">
              <a:spcBef>
                <a:spcPct val="20000"/>
              </a:spcBef>
              <a:buFont typeface="Arial" panose="020B0604020202020204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457200">
              <a:spcBef>
                <a:spcPct val="20000"/>
              </a:spcBef>
              <a:buFont typeface="Arial" panose="020B0604020202020204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>
                <a:ea typeface="+mj-ea"/>
                <a:cs typeface="+mj-cs"/>
                <a:sym typeface="+mn-ea"/>
              </a:rPr>
              <a:t>前端界面设计</a:t>
            </a:r>
            <a:br>
              <a:rPr lang="en-US" altLang="zh-CN">
                <a:ea typeface="+mj-ea"/>
                <a:cs typeface="+mj-cs"/>
              </a:rPr>
            </a:br>
            <a:endParaRPr lang="en-US" altLang="zh-CN"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3431704" y="4437112"/>
            <a:ext cx="7704856" cy="180019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 fontScale="40000"/>
          </a:bodyPr>
          <a:lstStyle>
            <a:defPPr>
              <a:defRPr lang="zh-CN"/>
            </a:defPPr>
            <a:lvl1pPr indent="0" defTabSz="457200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1800">
                <a:solidFill>
                  <a:schemeClr val="bg1"/>
                </a:solidFill>
                <a:cs typeface="Oswald Light"/>
              </a:defRPr>
            </a:lvl1pPr>
            <a:lvl2pPr marL="457200" indent="0" algn="ctr" defTabSz="457200">
              <a:spcBef>
                <a:spcPct val="20000"/>
              </a:spcBef>
              <a:buFont typeface="Arial" panose="020B0604020202020204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457200">
              <a:spcBef>
                <a:spcPct val="20000"/>
              </a:spcBef>
              <a:buFont typeface="Arial" panose="020B0604020202020204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457200"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（1）登录界面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（2）个人界面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①Friend 界面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②Cummunity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   查看自己发的动态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③Photo界面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④Diary界面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写日记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查看日记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（3）主页</a:t>
            </a:r>
            <a:endParaRPr lang="zh-CN" altLang="en-US">
              <a:cs typeface="+mn-cs"/>
            </a:endParaRPr>
          </a:p>
          <a:p>
            <a:pPr marL="228600" indent="-228600"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cs"/>
              </a:rPr>
              <a:t>   ①查看所有的动态</a:t>
            </a:r>
            <a:endParaRPr lang="zh-CN" altLang="en-US">
              <a:cs typeface="+mn-cs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数据库设计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（1）Usertable(uid,pwd,name,age,job)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（2）Friendtable（uid,fid,l1,l2,l3,l4,l5）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3" name="图片 43" descr="%KVCH3NE}M15@}F)CVO$~D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870" y="2232660"/>
            <a:ext cx="7959725" cy="1207770"/>
          </a:xfrm>
          <a:prstGeom prst="rect">
            <a:avLst/>
          </a:prstGeom>
        </p:spPr>
      </p:pic>
      <p:pic>
        <p:nvPicPr>
          <p:cNvPr id="44" name="图片 44" descr="J]S@WJ9J_3084(22`O3Y[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95" y="4561840"/>
            <a:ext cx="7963535" cy="1174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（3）Diarytable(diaId,userId,title,content,date)</a:t>
            </a:r>
            <a:endParaRPr lang="zh-CN" altLang="en-US"/>
          </a:p>
          <a:p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（4）SendDynamictable(uid,did,title,content,photo,date)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5" name="图片 45" descr="]37`K5ICHE0EK7{]URFJT8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80" y="2566670"/>
            <a:ext cx="8561705" cy="1143635"/>
          </a:xfrm>
          <a:prstGeom prst="rect">
            <a:avLst/>
          </a:prstGeom>
        </p:spPr>
      </p:pic>
      <p:pic>
        <p:nvPicPr>
          <p:cNvPr id="47" name="图片 47" descr="P}SBDMYDWLG8)ORGQV3)L7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405630"/>
            <a:ext cx="8602980" cy="1210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项目框架设计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7" name="表格 6"/>
          <p:cNvGraphicFramePr/>
          <p:nvPr/>
        </p:nvGraphicFramePr>
        <p:xfrm>
          <a:off x="838517" y="1825625"/>
          <a:ext cx="541147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/>
                <a:gridCol w="2706688"/>
              </a:tblGrid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实体类（Entity/Bean）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①DiaryEntity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diary 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②FileEntity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file 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③FriendEntity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friendtable 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④SendDynamicEntity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senddynamic 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⑤UserEntity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usertable 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表格对应类（interface）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①Diary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diary        表Dao层接口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②File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file         表Dao层接口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③Friend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friendtable  表Dao层接口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④SendDynamic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senddynamic  表Dao层接口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⑤User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usertable    表Dao层接口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(3)表格实现类（Imply）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①DiaryImpl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diary        表数据库操作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②FileImpl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file         表数据库操作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③FriendImpl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friendtable  表数据库操作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④SendDynamicImpl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senddynamic  表数据库操作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⑤UserImpl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 usertable    表数据库操作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6250622" y="1825625"/>
          <a:ext cx="5412105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/>
                <a:gridCol w="2706688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Servlet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①DeleteDiary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处理删除日记的操作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②Diary_handle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处理插入日记的操作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③Login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处理登录操作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④SendDynamic_handle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处理发动态的操作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⑤UploadServlet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处理上传图片的操作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Util（工具类）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①ConnectionFactory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用于连接数据库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②DateUtil_htb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用于转换日期格式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③ResultSetUtil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用于处理ResultSet返回值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④SeprateSrc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用于按指定字符分离字符串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6846"/>
</p:tagLst>
</file>

<file path=ppt/tags/tag10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6846_20*f*1"/>
  <p:tag name="KSO_WM_UNIT_TYPE" val="f"/>
</p:tagLst>
</file>

<file path=ppt/tags/tag11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6846_20"/>
  <p:tag name="KSO_WM_TAG_VERSION" val="1.0"/>
  <p:tag name="KSO_WM_TEMPLATE_INDEX" val="20186846"/>
  <p:tag name="KSO_WM_TEMPLATE_CATEGORY" val="custom"/>
  <p:tag name="KSO_WM_SLIDE_SUBTYPE" val="pureTxt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20*i*2"/>
  <p:tag name="KSO_WM_TEMPLATE_CATEGORY" val="custom"/>
  <p:tag name="KSO_WM_TEMPLATE_INDEX" val="20186846"/>
  <p:tag name="KSO_WM_UNIT_INDEX" val="2"/>
</p:tagLst>
</file>

<file path=ppt/tags/tag13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6846_20*a*1"/>
  <p:tag name="KSO_WM_UNIT_TYPE" val="a"/>
</p:tagLst>
</file>

<file path=ppt/tags/tag14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6846_20*f*1"/>
  <p:tag name="KSO_WM_UNIT_TYPE" val="f"/>
</p:tagLst>
</file>

<file path=ppt/tags/tag15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6846_20"/>
  <p:tag name="KSO_WM_TAG_VERSION" val="1.0"/>
  <p:tag name="KSO_WM_TEMPLATE_INDEX" val="20186846"/>
  <p:tag name="KSO_WM_TEMPLATE_CATEGORY" val="custom"/>
  <p:tag name="KSO_WM_SLIDE_SUBTYPE" val="pureTxt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20*i*2"/>
  <p:tag name="KSO_WM_TEMPLATE_CATEGORY" val="custom"/>
  <p:tag name="KSO_WM_TEMPLATE_INDEX" val="20186846"/>
  <p:tag name="KSO_WM_UNIT_INDEX" val="2"/>
</p:tagLst>
</file>

<file path=ppt/tags/tag17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6846_20*a*1"/>
  <p:tag name="KSO_WM_UNIT_TYPE" val="a"/>
</p:tagLst>
</file>

<file path=ppt/tags/tag18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6846_20*f*1"/>
  <p:tag name="KSO_WM_UNIT_TYPE" val="f"/>
</p:tagLst>
</file>

<file path=ppt/tags/tag19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6846_20"/>
  <p:tag name="KSO_WM_TAG_VERSION" val="1.0"/>
  <p:tag name="KSO_WM_TEMPLATE_INDEX" val="20186846"/>
  <p:tag name="KSO_WM_TEMPLATE_CATEGORY" val="custom"/>
  <p:tag name="KSO_WM_SLIDE_SUBTYPE" val="pureTxt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6846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20*i*2"/>
  <p:tag name="KSO_WM_TEMPLATE_CATEGORY" val="custom"/>
  <p:tag name="KSO_WM_TEMPLATE_INDEX" val="20186846"/>
  <p:tag name="KSO_WM_UNIT_INDEX" val="2"/>
</p:tagLst>
</file>

<file path=ppt/tags/tag21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6846_20*a*1"/>
  <p:tag name="KSO_WM_UNIT_TYPE" val="a"/>
</p:tagLst>
</file>

<file path=ppt/tags/tag22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6846_20*f*1"/>
  <p:tag name="KSO_WM_UNIT_TYPE" val="f"/>
</p:tagLst>
</file>

<file path=ppt/tags/tag23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6846_20"/>
  <p:tag name="KSO_WM_TAG_VERSION" val="1.0"/>
  <p:tag name="KSO_WM_TEMPLATE_INDEX" val="20186846"/>
  <p:tag name="KSO_WM_TEMPLATE_CATEGORY" val="custom"/>
  <p:tag name="KSO_WM_SLIDE_SUBTYPE" val="pureTxt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0"/>
  <p:tag name="KSO_WM_TEMPLATE_CATEGORY" val="custom"/>
  <p:tag name="KSO_WM_TEMPLATE_INDEX" val="20186846"/>
  <p:tag name="KSO_WM_UNIT_INDEX" val="0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1"/>
  <p:tag name="KSO_WM_TEMPLATE_CATEGORY" val="custom"/>
  <p:tag name="KSO_WM_TEMPLATE_INDEX" val="20186846"/>
  <p:tag name="KSO_WM_UNIT_INDEX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2"/>
  <p:tag name="KSO_WM_TEMPLATE_CATEGORY" val="custom"/>
  <p:tag name="KSO_WM_TEMPLATE_INDEX" val="20186846"/>
  <p:tag name="KSO_WM_UNIT_INDEX" val="2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3"/>
  <p:tag name="KSO_WM_TEMPLATE_CATEGORY" val="custom"/>
  <p:tag name="KSO_WM_TEMPLATE_INDEX" val="20186846"/>
  <p:tag name="KSO_WM_UNIT_INDEX" val="3"/>
</p:tagLst>
</file>

<file path=ppt/tags/tag28.xml><?xml version="1.0" encoding="utf-8"?>
<p:tagLst xmlns:p="http://schemas.openxmlformats.org/presentationml/2006/main">
  <p:tag name="KSO_WM_TEMPLATE_CATEGORY" val="custom"/>
  <p:tag name="KSO_WM_TEMPLATE_INDEX" val="20186846"/>
  <p:tag name="KSO_WM_UNIT_TYPE" val="a"/>
  <p:tag name="KSO_WM_UNIT_INDEX" val="1"/>
  <p:tag name="KSO_WM_UNIT_ID" val="custom20186846_19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29.xml><?xml version="1.0" encoding="utf-8"?>
<p:tagLst xmlns:p="http://schemas.openxmlformats.org/presentationml/2006/main">
  <p:tag name="KSO_WM_TEMPLATE_CATEGORY" val="custom"/>
  <p:tag name="KSO_WM_TEMPLATE_INDEX" val="20186846"/>
  <p:tag name="KSO_WM_UNIT_TYPE" val="f"/>
  <p:tag name="KSO_WM_UNIT_INDEX" val="1"/>
  <p:tag name="KSO_WM_UNIT_ID" val="custom20186846_19*f*1"/>
  <p:tag name="KSO_WM_UNIT_LAYERLEVEL" val="1"/>
  <p:tag name="KSO_WM_UNIT_VALUE" val="160"/>
  <p:tag name="KSO_WM_UNIT_HIGHLIGHT" val="0"/>
  <p:tag name="KSO_WM_UNIT_COMPATIBLE" val="0"/>
  <p:tag name="KSO_WM_UNIT_CLEAR" val="0"/>
  <p:tag name="KSO_WM_UNIT_PRESET_TEXT_INDEX" val="5"/>
  <p:tag name="KSO_WM_UNIT_PRESET_TEXT_LEN" val="232"/>
  <p:tag name="KSO_WM_BEAUTIFY_FLAG" val="#wm#"/>
  <p:tag name="KSO_WM_TAG_VERSION" val="1.0"/>
</p:tagLst>
</file>

<file path=ppt/tags/tag3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TEMPLATE_THUMBS_INDEX" val="1、9、12、16、19、22"/>
  <p:tag name="KSO_WM_BEAUTIFY_FLAG" val="#wm#"/>
</p:tagLst>
</file>

<file path=ppt/tags/tag30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SLIDE_ID" val="custom20186846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270*349"/>
  <p:tag name="KSO_WM_SLIDE_SIZE" val="606*141"/>
  <p:tag name="KSO_WM_SLIDE_SUBTYPE" val="pureTxt"/>
</p:tagLst>
</file>

<file path=ppt/tags/tag31.xml><?xml version="1.0" encoding="utf-8"?>
<p:tagLst xmlns:p="http://schemas.openxmlformats.org/presentationml/2006/main">
  <p:tag name="KSO_WM_TEMPLATE_CATEGORY" val="custom"/>
  <p:tag name="KSO_WM_TEMPLATE_INDEX" val="20186846"/>
</p:tagLst>
</file>

<file path=ppt/tags/tag32.xml><?xml version="1.0" encoding="utf-8"?>
<p:tagLst xmlns:p="http://schemas.openxmlformats.org/presentationml/2006/main">
  <p:tag name="KSO_WM_TEMPLATE_CATEGORY" val="custom"/>
  <p:tag name="KSO_WM_TEMPLATE_INDEX" val="20186846"/>
</p:tagLst>
</file>

<file path=ppt/tags/tag33.xml><?xml version="1.0" encoding="utf-8"?>
<p:tagLst xmlns:p="http://schemas.openxmlformats.org/presentationml/2006/main">
  <p:tag name="KSO_WM_TEMPLATE_CATEGORY" val="custom"/>
  <p:tag name="KSO_WM_TEMPLATE_INDEX" val="20186846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0"/>
  <p:tag name="KSO_WM_TEMPLATE_CATEGORY" val="custom"/>
  <p:tag name="KSO_WM_TEMPLATE_INDEX" val="20186846"/>
  <p:tag name="KSO_WM_UNIT_INDEX" val="0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1"/>
  <p:tag name="KSO_WM_TEMPLATE_CATEGORY" val="custom"/>
  <p:tag name="KSO_WM_TEMPLATE_INDEX" val="20186846"/>
  <p:tag name="KSO_WM_UNIT_INDEX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2"/>
  <p:tag name="KSO_WM_TEMPLATE_CATEGORY" val="custom"/>
  <p:tag name="KSO_WM_TEMPLATE_INDEX" val="20186846"/>
  <p:tag name="KSO_WM_UNIT_INDEX" val="2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3"/>
  <p:tag name="KSO_WM_TEMPLATE_CATEGORY" val="custom"/>
  <p:tag name="KSO_WM_TEMPLATE_INDEX" val="20186846"/>
  <p:tag name="KSO_WM_UNIT_INDEX" val="3"/>
</p:tagLst>
</file>

<file path=ppt/tags/tag38.xml><?xml version="1.0" encoding="utf-8"?>
<p:tagLst xmlns:p="http://schemas.openxmlformats.org/presentationml/2006/main">
  <p:tag name="KSO_WM_TEMPLATE_CATEGORY" val="custom"/>
  <p:tag name="KSO_WM_TEMPLATE_INDEX" val="20186846"/>
  <p:tag name="KSO_WM_UNIT_TYPE" val="a"/>
  <p:tag name="KSO_WM_UNIT_INDEX" val="1"/>
  <p:tag name="KSO_WM_UNIT_ID" val="custom20186846_19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39.xml><?xml version="1.0" encoding="utf-8"?>
<p:tagLst xmlns:p="http://schemas.openxmlformats.org/presentationml/2006/main">
  <p:tag name="KSO_WM_TEMPLATE_CATEGORY" val="custom"/>
  <p:tag name="KSO_WM_TEMPLATE_INDEX" val="20186846"/>
  <p:tag name="KSO_WM_UNIT_TYPE" val="f"/>
  <p:tag name="KSO_WM_UNIT_INDEX" val="1"/>
  <p:tag name="KSO_WM_UNIT_ID" val="custom20186846_19*f*1"/>
  <p:tag name="KSO_WM_UNIT_LAYERLEVEL" val="1"/>
  <p:tag name="KSO_WM_UNIT_VALUE" val="160"/>
  <p:tag name="KSO_WM_UNIT_HIGHLIGHT" val="0"/>
  <p:tag name="KSO_WM_UNIT_COMPATIBLE" val="0"/>
  <p:tag name="KSO_WM_UNIT_CLEAR" val="0"/>
  <p:tag name="KSO_WM_UNIT_PRESET_TEXT_INDEX" val="5"/>
  <p:tag name="KSO_WM_UNIT_PRESET_TEXT_LEN" val="232"/>
  <p:tag name="KSO_WM_BEAUTIFY_FLAG" val="#wm#"/>
  <p:tag name="KSO_WM_TAG_VERSION" val="1.0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*i*0"/>
  <p:tag name="KSO_WM_TEMPLATE_CATEGORY" val="custom"/>
  <p:tag name="KSO_WM_TEMPLATE_INDEX" val="20186846"/>
  <p:tag name="KSO_WM_UNIT_INDEX" val="0"/>
</p:tagLst>
</file>

<file path=ppt/tags/tag40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SLIDE_ID" val="custom20186846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270*349"/>
  <p:tag name="KSO_WM_SLIDE_SIZE" val="606*141"/>
  <p:tag name="KSO_WM_SLIDE_SUBTYPE" val="pureTxt"/>
</p:tagLst>
</file>

<file path=ppt/tags/tag41.xml><?xml version="1.0" encoding="utf-8"?>
<p:tagLst xmlns:p="http://schemas.openxmlformats.org/presentationml/2006/main">
  <p:tag name="KSO_WM_TEMPLATE_CATEGORY" val="custom"/>
  <p:tag name="KSO_WM_TEMPLATE_INDEX" val="20186846"/>
</p:tagLst>
</file>

<file path=ppt/tags/tag42.xml><?xml version="1.0" encoding="utf-8"?>
<p:tagLst xmlns:p="http://schemas.openxmlformats.org/presentationml/2006/main">
  <p:tag name="KSO_WM_TEMPLATE_CATEGORY" val="custom"/>
  <p:tag name="KSO_WM_TEMPLATE_INDEX" val="20186846"/>
</p:tagLst>
</file>

<file path=ppt/tags/tag43.xml><?xml version="1.0" encoding="utf-8"?>
<p:tagLst xmlns:p="http://schemas.openxmlformats.org/presentationml/2006/main">
  <p:tag name="KSO_WM_TEMPLATE_CATEGORY" val="custom"/>
  <p:tag name="KSO_WM_TEMPLATE_INDEX" val="20186846"/>
</p:tagLst>
</file>

<file path=ppt/tags/tag44.xml><?xml version="1.0" encoding="utf-8"?>
<p:tagLst xmlns:p="http://schemas.openxmlformats.org/presentationml/2006/main">
  <p:tag name="KSO_WM_TEMPLATE_CATEGORY" val="custom"/>
  <p:tag name="KSO_WM_TEMPLATE_INDEX" val="20186846"/>
</p:tagLst>
</file>

<file path=ppt/tags/tag45.xml><?xml version="1.0" encoding="utf-8"?>
<p:tagLst xmlns:p="http://schemas.openxmlformats.org/presentationml/2006/main">
  <p:tag name="KSO_WM_TEMPLATE_CATEGORY" val="custom"/>
  <p:tag name="KSO_WM_TEMPLATE_INDEX" val="20186846"/>
</p:tagLst>
</file>

<file path=ppt/tags/tag46.xml><?xml version="1.0" encoding="utf-8"?>
<p:tagLst xmlns:p="http://schemas.openxmlformats.org/presentationml/2006/main">
  <p:tag name="KSO_WM_TEMPLATE_CATEGORY" val="custom"/>
  <p:tag name="KSO_WM_TEMPLATE_INDEX" val="20186846"/>
</p:tagLst>
</file>

<file path=ppt/tags/tag47.xml><?xml version="1.0" encoding="utf-8"?>
<p:tagLst xmlns:p="http://schemas.openxmlformats.org/presentationml/2006/main">
  <p:tag name="KSO_WM_TEMPLATE_CATEGORY" val="custom"/>
  <p:tag name="KSO_WM_TEMPLATE_INDEX" val="20186846"/>
</p:tagLst>
</file>

<file path=ppt/tags/tag48.xml><?xml version="1.0" encoding="utf-8"?>
<p:tagLst xmlns:p="http://schemas.openxmlformats.org/presentationml/2006/main">
  <p:tag name="KSO_WM_TEMPLATE_CATEGORY" val="custom"/>
  <p:tag name="KSO_WM_TEMPLATE_INDEX" val="20186846"/>
</p:tagLst>
</file>

<file path=ppt/tags/tag49.xml><?xml version="1.0" encoding="utf-8"?>
<p:tagLst xmlns:p="http://schemas.openxmlformats.org/presentationml/2006/main">
  <p:tag name="KSO_WM_TEMPLATE_CATEGORY" val="custom"/>
  <p:tag name="KSO_WM_TEMPLATE_INDEX" val="20186846"/>
</p:tagLst>
</file>

<file path=ppt/tags/tag5.xml><?xml version="1.0" encoding="utf-8"?>
<p:tagLst xmlns:p="http://schemas.openxmlformats.org/presentationml/2006/main">
  <p:tag name="KSO_WM_TEMPLATE_CATEGORY" val="custom"/>
  <p:tag name="KSO_WM_TEMPLATE_INDEX" val="20186846"/>
  <p:tag name="KSO_WM_UNIT_TYPE" val="a"/>
  <p:tag name="KSO_WM_UNIT_INDEX" val="1"/>
  <p:tag name="KSO_WM_UNIT_ID" val="custom20186846_1*a*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蓝色简洁毕业答辩模板"/>
</p:tagLst>
</file>

<file path=ppt/tags/tag50.xml><?xml version="1.0" encoding="utf-8"?>
<p:tagLst xmlns:p="http://schemas.openxmlformats.org/presentationml/2006/main">
  <p:tag name="KSO_WM_TEMPLATE_CATEGORY" val="custom"/>
  <p:tag name="KSO_WM_TEMPLATE_INDEX" val="20186846"/>
</p:tagLst>
</file>

<file path=ppt/tags/tag51.xml><?xml version="1.0" encoding="utf-8"?>
<p:tagLst xmlns:p="http://schemas.openxmlformats.org/presentationml/2006/main">
  <p:tag name="KSO_WM_TEMPLATE_CATEGORY" val="custom"/>
  <p:tag name="KSO_WM_TEMPLATE_INDEX" val="20186846"/>
</p:tagLst>
</file>

<file path=ppt/tags/tag52.xml><?xml version="1.0" encoding="utf-8"?>
<p:tagLst xmlns:p="http://schemas.openxmlformats.org/presentationml/2006/main">
  <p:tag name="KSO_WM_TEMPLATE_CATEGORY" val="custom"/>
  <p:tag name="KSO_WM_TEMPLATE_INDEX" val="20186846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20*i*2"/>
  <p:tag name="KSO_WM_TEMPLATE_CATEGORY" val="custom"/>
  <p:tag name="KSO_WM_TEMPLATE_INDEX" val="20186846"/>
  <p:tag name="KSO_WM_UNIT_INDEX" val="2"/>
</p:tagLst>
</file>

<file path=ppt/tags/tag54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6846_20*a*1"/>
  <p:tag name="KSO_WM_UNIT_TYPE" val="a"/>
</p:tagLst>
</file>

<file path=ppt/tags/tag55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72"/>
  <p:tag name="KSO_WM_UNIT_LAYERLEVEL" val="1"/>
  <p:tag name="KSO_WM_UNIT_INDEX" val="1"/>
  <p:tag name="KSO_WM_UNIT_ID" val="custom20186846_20*f*1"/>
  <p:tag name="KSO_WM_UNIT_TYPE" val="f"/>
</p:tagLst>
</file>

<file path=ppt/tags/tag56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6846_20"/>
  <p:tag name="KSO_WM_TAG_VERSION" val="1.0"/>
  <p:tag name="KSO_WM_TEMPLATE_INDEX" val="20186846"/>
  <p:tag name="KSO_WM_TEMPLATE_CATEGORY" val="custom"/>
  <p:tag name="KSO_WM_SLIDE_SUBTYPE" val="pureTxt"/>
</p:tagLst>
</file>

<file path=ppt/tags/tag57.xml><?xml version="1.0" encoding="utf-8"?>
<p:tagLst xmlns:p="http://schemas.openxmlformats.org/presentationml/2006/main">
  <p:tag name="KSO_WM_TEMPLATE_CATEGORY" val="custom"/>
  <p:tag name="KSO_WM_TEMPLATE_INDEX" val="20186846"/>
</p:tagLst>
</file>

<file path=ppt/tags/tag58.xml><?xml version="1.0" encoding="utf-8"?>
<p:tagLst xmlns:p="http://schemas.openxmlformats.org/presentationml/2006/main">
  <p:tag name="KSO_WM_TEMPLATE_CATEGORY" val="custom"/>
  <p:tag name="KSO_WM_TEMPLATE_INDEX" val="20186846"/>
</p:tagLst>
</file>

<file path=ppt/tags/tag59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.xml><?xml version="1.0" encoding="utf-8"?>
<p:tagLst xmlns:p="http://schemas.openxmlformats.org/presentationml/2006/main">
  <p:tag name="KSO_WM_TEMPLATE_CATEGORY" val="custom"/>
  <p:tag name="KSO_WM_TEMPLATE_INDEX" val="20186846"/>
  <p:tag name="KSO_WM_UNIT_TYPE" val="b"/>
  <p:tag name="KSO_WM_UNIT_INDEX" val="1"/>
  <p:tag name="KSO_WM_UNIT_ID" val="custom20186846_1*b*1"/>
  <p:tag name="KSO_WM_UNIT_LAYERLEVEL" val="1"/>
  <p:tag name="KSO_WM_UNIT_VALUE" val="28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BLUE CONCISE GRADUATION REPLY TEMPLATE"/>
</p:tagLst>
</file>

<file path=ppt/tags/tag60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1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2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3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4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5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6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7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8.xml><?xml version="1.0" encoding="utf-8"?>
<p:tagLst xmlns:p="http://schemas.openxmlformats.org/presentationml/2006/main">
  <p:tag name="KSO_WM_TEMPLATE_CATEGORY" val="custom"/>
  <p:tag name="KSO_WM_TEMPLATE_INDEX" val="20186846"/>
</p:tagLst>
</file>

<file path=ppt/tags/tag69.xml><?xml version="1.0" encoding="utf-8"?>
<p:tagLst xmlns:p="http://schemas.openxmlformats.org/presentationml/2006/main">
  <p:tag name="KSO_WM_TEMPLATE_CATEGORY" val="custom"/>
  <p:tag name="KSO_WM_TEMPLATE_INDEX" val="20186846"/>
</p:tagLst>
</file>

<file path=ppt/tags/tag7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SLIDE_ID" val="custom20186846_1"/>
  <p:tag name="KSO_WM_SLIDE_INDEX" val="1"/>
  <p:tag name="KSO_WM_SLIDE_ITEM_CNT" val="2"/>
  <p:tag name="KSO_WM_SLIDE_LAYOUT" val="a_b"/>
  <p:tag name="KSO_WM_SLIDE_LAYOUT_CNT" val="1_1"/>
  <p:tag name="KSO_WM_SLIDE_TYPE" val="title"/>
  <p:tag name="KSO_WM_TEMPLATE_THUMBS_INDEX" val="1、9、12、16、19、22、"/>
  <p:tag name="KSO_WM_BEAUTIFY_FLAG" val="#wm#"/>
  <p:tag name="KSO_WM_SLIDE_SUBTYPE" val="pureTxt"/>
</p:tagLst>
</file>

<file path=ppt/tags/tag70.xml><?xml version="1.0" encoding="utf-8"?>
<p:tagLst xmlns:p="http://schemas.openxmlformats.org/presentationml/2006/main">
  <p:tag name="KSO_WM_TEMPLATE_CATEGORY" val="custom"/>
  <p:tag name="KSO_WM_TEMPLATE_INDEX" val="20186846"/>
</p:tagLst>
</file>

<file path=ppt/tags/tag71.xml><?xml version="1.0" encoding="utf-8"?>
<p:tagLst xmlns:p="http://schemas.openxmlformats.org/presentationml/2006/main">
  <p:tag name="KSO_WM_TEMPLATE_CATEGORY" val="custom"/>
  <p:tag name="KSO_WM_TEMPLATE_INDEX" val="20186846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0"/>
  <p:tag name="KSO_WM_TEMPLATE_CATEGORY" val="custom"/>
  <p:tag name="KSO_WM_TEMPLATE_INDEX" val="20186846"/>
  <p:tag name="KSO_WM_UNIT_INDEX" val="0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1"/>
  <p:tag name="KSO_WM_TEMPLATE_CATEGORY" val="custom"/>
  <p:tag name="KSO_WM_TEMPLATE_INDEX" val="20186846"/>
  <p:tag name="KSO_WM_UNIT_INDEX" val="1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2"/>
  <p:tag name="KSO_WM_TEMPLATE_CATEGORY" val="custom"/>
  <p:tag name="KSO_WM_TEMPLATE_INDEX" val="20186846"/>
  <p:tag name="KSO_WM_UNIT_INDEX" val="2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3"/>
  <p:tag name="KSO_WM_TEMPLATE_CATEGORY" val="custom"/>
  <p:tag name="KSO_WM_TEMPLATE_INDEX" val="20186846"/>
  <p:tag name="KSO_WM_UNIT_INDEX" val="3"/>
</p:tagLst>
</file>

<file path=ppt/tags/tag76.xml><?xml version="1.0" encoding="utf-8"?>
<p:tagLst xmlns:p="http://schemas.openxmlformats.org/presentationml/2006/main">
  <p:tag name="KSO_WM_TEMPLATE_CATEGORY" val="custom"/>
  <p:tag name="KSO_WM_TEMPLATE_INDEX" val="20186846"/>
  <p:tag name="KSO_WM_UNIT_TYPE" val="a"/>
  <p:tag name="KSO_WM_UNIT_INDEX" val="1"/>
  <p:tag name="KSO_WM_UNIT_ID" val="custom20186846_19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77.xml><?xml version="1.0" encoding="utf-8"?>
<p:tagLst xmlns:p="http://schemas.openxmlformats.org/presentationml/2006/main">
  <p:tag name="KSO_WM_TEMPLATE_CATEGORY" val="custom"/>
  <p:tag name="KSO_WM_TEMPLATE_INDEX" val="20186846"/>
  <p:tag name="KSO_WM_UNIT_TYPE" val="f"/>
  <p:tag name="KSO_WM_UNIT_INDEX" val="1"/>
  <p:tag name="KSO_WM_UNIT_ID" val="custom20186846_19*f*1"/>
  <p:tag name="KSO_WM_UNIT_LAYERLEVEL" val="1"/>
  <p:tag name="KSO_WM_UNIT_VALUE" val="160"/>
  <p:tag name="KSO_WM_UNIT_HIGHLIGHT" val="0"/>
  <p:tag name="KSO_WM_UNIT_COMPATIBLE" val="0"/>
  <p:tag name="KSO_WM_UNIT_CLEAR" val="0"/>
  <p:tag name="KSO_WM_UNIT_PRESET_TEXT_INDEX" val="5"/>
  <p:tag name="KSO_WM_UNIT_PRESET_TEXT_LEN" val="232"/>
  <p:tag name="KSO_WM_BEAUTIFY_FLAG" val="#wm#"/>
  <p:tag name="KSO_WM_TAG_VERSION" val="1.0"/>
</p:tagLst>
</file>

<file path=ppt/tags/tag78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SLIDE_ID" val="custom20186846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270*349"/>
  <p:tag name="KSO_WM_SLIDE_SIZE" val="606*141"/>
  <p:tag name="KSO_WM_SLIDE_SUBTYPE" val="pureTxt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0"/>
  <p:tag name="KSO_WM_TEMPLATE_CATEGORY" val="custom"/>
  <p:tag name="KSO_WM_TEMPLATE_INDEX" val="20186846"/>
  <p:tag name="KSO_WM_UNIT_INDEX" val="0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20*i*2"/>
  <p:tag name="KSO_WM_TEMPLATE_CATEGORY" val="custom"/>
  <p:tag name="KSO_WM_TEMPLATE_INDEX" val="20186846"/>
  <p:tag name="KSO_WM_UNIT_INDEX" val="2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1"/>
  <p:tag name="KSO_WM_TEMPLATE_CATEGORY" val="custom"/>
  <p:tag name="KSO_WM_TEMPLATE_INDEX" val="20186846"/>
  <p:tag name="KSO_WM_UNIT_INDEX" val="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2"/>
  <p:tag name="KSO_WM_TEMPLATE_CATEGORY" val="custom"/>
  <p:tag name="KSO_WM_TEMPLATE_INDEX" val="20186846"/>
  <p:tag name="KSO_WM_UNIT_INDEX" val="2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6846_19*i*3"/>
  <p:tag name="KSO_WM_TEMPLATE_CATEGORY" val="custom"/>
  <p:tag name="KSO_WM_TEMPLATE_INDEX" val="20186846"/>
  <p:tag name="KSO_WM_UNIT_INDEX" val="3"/>
</p:tagLst>
</file>

<file path=ppt/tags/tag83.xml><?xml version="1.0" encoding="utf-8"?>
<p:tagLst xmlns:p="http://schemas.openxmlformats.org/presentationml/2006/main">
  <p:tag name="KSO_WM_TEMPLATE_CATEGORY" val="custom"/>
  <p:tag name="KSO_WM_TEMPLATE_INDEX" val="20186846"/>
  <p:tag name="KSO_WM_UNIT_TYPE" val="a"/>
  <p:tag name="KSO_WM_UNIT_INDEX" val="1"/>
  <p:tag name="KSO_WM_UNIT_ID" val="custom20186846_19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84.xml><?xml version="1.0" encoding="utf-8"?>
<p:tagLst xmlns:p="http://schemas.openxmlformats.org/presentationml/2006/main">
  <p:tag name="KSO_WM_TEMPLATE_CATEGORY" val="custom"/>
  <p:tag name="KSO_WM_TEMPLATE_INDEX" val="20186846"/>
  <p:tag name="KSO_WM_UNIT_TYPE" val="f"/>
  <p:tag name="KSO_WM_UNIT_INDEX" val="1"/>
  <p:tag name="KSO_WM_UNIT_ID" val="custom20186846_19*f*1"/>
  <p:tag name="KSO_WM_UNIT_LAYERLEVEL" val="1"/>
  <p:tag name="KSO_WM_UNIT_VALUE" val="160"/>
  <p:tag name="KSO_WM_UNIT_HIGHLIGHT" val="0"/>
  <p:tag name="KSO_WM_UNIT_COMPATIBLE" val="0"/>
  <p:tag name="KSO_WM_UNIT_CLEAR" val="0"/>
  <p:tag name="KSO_WM_UNIT_PRESET_TEXT_INDEX" val="5"/>
  <p:tag name="KSO_WM_UNIT_PRESET_TEXT_LEN" val="232"/>
  <p:tag name="KSO_WM_BEAUTIFY_FLAG" val="#wm#"/>
  <p:tag name="KSO_WM_TAG_VERSION" val="1.0"/>
</p:tagLst>
</file>

<file path=ppt/tags/tag85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SLIDE_ID" val="custom20186846_19"/>
  <p:tag name="KSO_WM_SLIDE_INDEX" val="19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270*349"/>
  <p:tag name="KSO_WM_SLIDE_SIZE" val="606*141"/>
  <p:tag name="KSO_WM_SLIDE_SUBTYPE" val="pureTxt"/>
</p:tagLst>
</file>

<file path=ppt/tags/tag9.xml><?xml version="1.0" encoding="utf-8"?>
<p:tagLst xmlns:p="http://schemas.openxmlformats.org/presentationml/2006/main">
  <p:tag name="KSO_WM_TEMPLATE_CATEGORY" val="custom"/>
  <p:tag name="KSO_WM_TEMPLATE_INDEX" val="20186846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6846_20*a*1"/>
  <p:tag name="KSO_WM_UNIT_TYPE" val="a"/>
</p:tagLst>
</file>

<file path=ppt/theme/theme1.xml><?xml version="1.0" encoding="utf-8"?>
<a:theme xmlns:a="http://schemas.openxmlformats.org/drawingml/2006/main" name="1_自定义设计方案">
  <a:themeElements>
    <a:clrScheme name="自定义 207">
      <a:dk1>
        <a:srgbClr val="000000"/>
      </a:dk1>
      <a:lt1>
        <a:srgbClr val="FFFFFF"/>
      </a:lt1>
      <a:dk2>
        <a:srgbClr val="1CADE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FFFFFF"/>
      </a:accent6>
      <a:hlink>
        <a:srgbClr val="6EAC1C"/>
      </a:hlink>
      <a:folHlink>
        <a:srgbClr val="B26B0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2054</Words>
  <Application>WPS 演示</Application>
  <PresentationFormat>宽屏</PresentationFormat>
  <Paragraphs>269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Arial</vt:lpstr>
      <vt:lpstr>宋体</vt:lpstr>
      <vt:lpstr>Wingdings</vt:lpstr>
      <vt:lpstr>MS PGothic</vt:lpstr>
      <vt:lpstr>Arial Unicode MS</vt:lpstr>
      <vt:lpstr>Calibri Light</vt:lpstr>
      <vt:lpstr>Calibri</vt:lpstr>
      <vt:lpstr>微软雅黑</vt:lpstr>
      <vt:lpstr>Times New Roman</vt:lpstr>
      <vt:lpstr>黑体</vt:lpstr>
      <vt:lpstr>Arial</vt:lpstr>
      <vt:lpstr>Oswald Light</vt:lpstr>
      <vt:lpstr>Segoe Print</vt:lpstr>
      <vt:lpstr>1_自定义设计方案</vt:lpstr>
      <vt:lpstr>第11组答辩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瓜 子</cp:lastModifiedBy>
  <cp:revision>2</cp:revision>
  <dcterms:created xsi:type="dcterms:W3CDTF">2018-06-09T08:07:40Z</dcterms:created>
  <dcterms:modified xsi:type="dcterms:W3CDTF">2018-06-09T11:23:49Z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